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2" r:id="rId3"/>
    <p:sldId id="276" r:id="rId4"/>
    <p:sldId id="271" r:id="rId5"/>
    <p:sldId id="260" r:id="rId6"/>
    <p:sldId id="258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4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1" r:id="rId25"/>
    <p:sldId id="282" r:id="rId26"/>
    <p:sldId id="295" r:id="rId27"/>
    <p:sldId id="283" r:id="rId28"/>
    <p:sldId id="286" r:id="rId29"/>
    <p:sldId id="287" r:id="rId30"/>
    <p:sldId id="285" r:id="rId31"/>
    <p:sldId id="296" r:id="rId32"/>
    <p:sldId id="290" r:id="rId33"/>
    <p:sldId id="292" r:id="rId34"/>
    <p:sldId id="293" r:id="rId3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2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990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494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922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3808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933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5959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0543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2624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8998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038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753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790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430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734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329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1110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517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DE944-26C8-4711-8025-F9AFBBA4E73A}" type="datetimeFigureOut">
              <a:rPr lang="id-ID" smtClean="0"/>
              <a:t>15/12/2017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17D40-4A80-4FBE-8ADF-40CC918952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6428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01419"/>
            <a:ext cx="9144000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Bernard MT Condensed" panose="02050806060905020404" pitchFamily="18" charset="0"/>
              </a:rPr>
              <a:t>Introduction to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Bernard MT Condensed" panose="02050806060905020404" pitchFamily="18" charset="0"/>
              </a:rPr>
            </a:br>
            <a:r>
              <a:rPr lang="en-US" sz="10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Bernard MT Condensed" panose="02050806060905020404" pitchFamily="18" charset="0"/>
              </a:rPr>
              <a:t>ORCHESTRATION</a:t>
            </a:r>
            <a:endParaRPr lang="id-ID" sz="10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chemeClr val="tx1">
                    <a:lumMod val="75000"/>
                    <a:lumOff val="25000"/>
                  </a:schemeClr>
                </a:solidFill>
              </a:u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Brass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090" y="2057402"/>
            <a:ext cx="3101109" cy="4161284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Trumpet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Trombone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Horn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Tuba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b="62559"/>
          <a:stretch/>
        </p:blipFill>
        <p:spPr>
          <a:xfrm>
            <a:off x="192737" y="4055666"/>
            <a:ext cx="8119992" cy="1821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7" y="1032197"/>
            <a:ext cx="8119992" cy="34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Brass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articulation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Sustain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Staccato</a:t>
            </a:r>
          </a:p>
          <a:p>
            <a:r>
              <a:rPr lang="en-US" dirty="0" err="1" smtClean="0">
                <a:latin typeface="Bernard MT Condensed" panose="02050806060905020404" pitchFamily="18" charset="0"/>
              </a:rPr>
              <a:t>Marcato</a:t>
            </a:r>
            <a:endParaRPr lang="en-US" dirty="0" smtClean="0">
              <a:latin typeface="Bernard MT Condensed" panose="02050806060905020404" pitchFamily="18" charset="0"/>
            </a:endParaRPr>
          </a:p>
          <a:p>
            <a:r>
              <a:rPr lang="en-US" dirty="0" smtClean="0">
                <a:latin typeface="Bernard MT Condensed" panose="02050806060905020404" pitchFamily="18" charset="0"/>
              </a:rPr>
              <a:t>Legato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Vibrato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Mute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764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4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Percussion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090" y="2057402"/>
            <a:ext cx="3101109" cy="4161284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Chromatic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Non-chromatic</a:t>
            </a:r>
          </a:p>
        </p:txBody>
      </p:sp>
      <p:sp>
        <p:nvSpPr>
          <p:cNvPr id="7" name="AutoShape 2" descr="http://www.musixcool.com/members/musixcool/inst_all/percussion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b="58654"/>
          <a:stretch/>
        </p:blipFill>
        <p:spPr>
          <a:xfrm>
            <a:off x="192735" y="4278505"/>
            <a:ext cx="8119993" cy="204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6" y="612677"/>
            <a:ext cx="8119993" cy="413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Percussion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articulation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Tremolo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Suspended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565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Keys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090" y="2057402"/>
            <a:ext cx="3101109" cy="4161284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Piano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Organ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Harpsichord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Harp</a:t>
            </a:r>
          </a:p>
          <a:p>
            <a:endParaRPr lang="en-US" dirty="0" smtClean="0">
              <a:latin typeface="Bernard MT Condensed" panose="02050806060905020404" pitchFamily="18" charset="0"/>
            </a:endParaRPr>
          </a:p>
        </p:txBody>
      </p:sp>
      <p:sp>
        <p:nvSpPr>
          <p:cNvPr id="7" name="AutoShape 2" descr="http://www.musixcool.com/members/musixcool/inst_all/percussion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" b="63669"/>
          <a:stretch/>
        </p:blipFill>
        <p:spPr>
          <a:xfrm>
            <a:off x="192736" y="3942825"/>
            <a:ext cx="8119994" cy="1750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5" y="934486"/>
            <a:ext cx="8119995" cy="34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3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Keys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articulation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Tremolo</a:t>
            </a:r>
            <a:endParaRPr lang="en-US" dirty="0">
              <a:latin typeface="Bernard MT Condensed" panose="02050806060905020404" pitchFamily="18" charset="0"/>
            </a:endParaRPr>
          </a:p>
          <a:p>
            <a:r>
              <a:rPr lang="en-US" dirty="0">
                <a:latin typeface="Bernard MT Condensed" panose="02050806060905020404" pitchFamily="18" charset="0"/>
              </a:rPr>
              <a:t>Staccato</a:t>
            </a:r>
          </a:p>
          <a:p>
            <a:r>
              <a:rPr lang="en-US" dirty="0">
                <a:latin typeface="Bernard MT Condensed" panose="02050806060905020404" pitchFamily="18" charset="0"/>
              </a:rPr>
              <a:t>Sustain</a:t>
            </a:r>
          </a:p>
          <a:p>
            <a:r>
              <a:rPr lang="en-US" dirty="0">
                <a:latin typeface="Bernard MT Condensed" panose="02050806060905020404" pitchFamily="18" charset="0"/>
              </a:rPr>
              <a:t>Legato</a:t>
            </a:r>
          </a:p>
          <a:p>
            <a:r>
              <a:rPr lang="en-US" dirty="0">
                <a:latin typeface="Bernard MT Condensed" panose="02050806060905020404" pitchFamily="18" charset="0"/>
              </a:rPr>
              <a:t>Rolling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594" y="0"/>
            <a:ext cx="11524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2745513"/>
            <a:ext cx="9448800" cy="1004450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ANY Question?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842327"/>
            <a:ext cx="9448800" cy="678874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Let’s Continue…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1371600" y="2313712"/>
            <a:ext cx="9448800" cy="678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That’s about the orchestra..</a:t>
            </a:r>
            <a:endParaRPr lang="id-ID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9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879" y="755827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ernard MT Condensed" panose="02050806060905020404" pitchFamily="18" charset="0"/>
              </a:rPr>
              <a:t>Basic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Orchestration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and Composition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Duality of Orchestral Composing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Elements of Orchestral Composition</a:t>
            </a:r>
          </a:p>
          <a:p>
            <a:endParaRPr lang="en-US" dirty="0">
              <a:latin typeface="Bernard MT Condensed" panose="02050806060905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8519" y="1"/>
            <a:ext cx="102549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237" y="1332820"/>
            <a:ext cx="8610600" cy="12954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Duality of orchestral composing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818469" y="2454018"/>
            <a:ext cx="5079991" cy="82391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Compositiona</a:t>
            </a:r>
            <a:r>
              <a:rPr lang="en-US" dirty="0">
                <a:latin typeface="Bernard MT Condensed" panose="02050806060905020404" pitchFamily="18" charset="0"/>
              </a:rPr>
              <a:t>l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85800" y="3490320"/>
            <a:ext cx="5311775" cy="1694076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Style and mood</a:t>
            </a:r>
          </a:p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Length and complexity</a:t>
            </a:r>
          </a:p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Raison </a:t>
            </a:r>
            <a:r>
              <a:rPr lang="en-US" dirty="0" err="1" smtClean="0">
                <a:latin typeface="Bernard MT Condensed" panose="02050806060905020404" pitchFamily="18" charset="0"/>
              </a:rPr>
              <a:t>d’etre</a:t>
            </a:r>
            <a:endParaRPr lang="en-US" dirty="0" smtClean="0">
              <a:latin typeface="Bernard MT Condensed" panose="02050806060905020404" pitchFamily="18" charset="0"/>
            </a:endParaRPr>
          </a:p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Harmonic structure</a:t>
            </a:r>
          </a:p>
          <a:p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294889" y="2448293"/>
            <a:ext cx="5105400" cy="823912"/>
          </a:xfrm>
        </p:spPr>
        <p:txBody>
          <a:bodyPr/>
          <a:lstStyle/>
          <a:p>
            <a:pPr algn="ctr"/>
            <a:r>
              <a:rPr lang="en-US" dirty="0" err="1" smtClean="0">
                <a:latin typeface="Bernard MT Condensed" panose="02050806060905020404" pitchFamily="18" charset="0"/>
              </a:rPr>
              <a:t>Orchestrational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490320"/>
            <a:ext cx="5334000" cy="1694076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Size of the orchestra</a:t>
            </a:r>
          </a:p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Orchestration style (classical, baroque, etc.)</a:t>
            </a:r>
          </a:p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Dynamics, timbre, and articulation</a:t>
            </a:r>
            <a:endParaRPr lang="en-US" dirty="0">
              <a:latin typeface="Bernard MT Condensed" panose="02050806060905020404" pitchFamily="18" charset="0"/>
            </a:endParaRPr>
          </a:p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39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2" grpId="0" build="p"/>
      <p:bldP spid="3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879" y="755827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ernard MT Condensed" panose="02050806060905020404" pitchFamily="18" charset="0"/>
              </a:rPr>
              <a:t>Orchestral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Composition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Elements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Primary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Secondary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Tertiary</a:t>
            </a:r>
          </a:p>
          <a:p>
            <a:endParaRPr lang="en-US" dirty="0">
              <a:latin typeface="Bernard MT Condensed" panose="02050806060905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4601" y="0"/>
            <a:ext cx="11785161" cy="68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2745513"/>
            <a:ext cx="9448800" cy="1004450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Disclaimer!!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842327"/>
            <a:ext cx="9448800" cy="678874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The content listed here based on personal experience and only for educational purpose</a:t>
            </a:r>
            <a:endParaRPr lang="id-ID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8757" y="1156282"/>
            <a:ext cx="8610599" cy="1303867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Orchestral Elements functionality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2705420"/>
            <a:ext cx="3454398" cy="617320"/>
          </a:xfrm>
        </p:spPr>
        <p:txBody>
          <a:bodyPr/>
          <a:lstStyle/>
          <a:p>
            <a:pPr algn="ctr"/>
            <a:r>
              <a:rPr lang="en-US" dirty="0">
                <a:latin typeface="Bernard MT Condensed" panose="02050806060905020404" pitchFamily="18" charset="0"/>
              </a:rPr>
              <a:t>Primary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>
          <a:xfrm>
            <a:off x="685799" y="3407905"/>
            <a:ext cx="3454398" cy="33141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Main melody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Solo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Special effects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68800" y="2704673"/>
            <a:ext cx="3454398" cy="626534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Secondary</a:t>
            </a:r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6"/>
          </p:nvPr>
        </p:nvSpPr>
        <p:spPr>
          <a:xfrm>
            <a:off x="4366858" y="3407407"/>
            <a:ext cx="3454398" cy="33146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Countermelody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Special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Accompaniment</a:t>
            </a:r>
            <a:endParaRPr lang="id-ID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051800" y="2696206"/>
            <a:ext cx="3454398" cy="626534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Tertiary</a:t>
            </a:r>
            <a:endParaRPr lang="id-ID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17"/>
          </p:nvPr>
        </p:nvSpPr>
        <p:spPr>
          <a:xfrm>
            <a:off x="8051801" y="3407905"/>
            <a:ext cx="3454398" cy="33141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Background (Pads)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Accompaniment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Rhythmic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nard MT Condensed" panose="02050806060905020404" pitchFamily="18" charset="0"/>
              </a:rPr>
              <a:t>Doubling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106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 build="p"/>
      <p:bldP spid="6" grpId="0" build="p"/>
      <p:bldP spid="9" grpId="0" build="p"/>
      <p:bldP spid="7" grpId="0" build="p"/>
      <p:bldP spid="1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921" y="395258"/>
            <a:ext cx="8610600" cy="1293028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Orchestral Elements functionality</a:t>
            </a:r>
            <a:endParaRPr lang="id-ID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52364"/>
              </p:ext>
            </p:extLst>
          </p:nvPr>
        </p:nvGraphicFramePr>
        <p:xfrm>
          <a:off x="285225" y="1751512"/>
          <a:ext cx="11643921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358"/>
                <a:gridCol w="3087149"/>
                <a:gridCol w="65434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r>
                        <a:rPr lang="en-US" baseline="0" dirty="0" smtClean="0"/>
                        <a:t> of solo sound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Usage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Violin Section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Beautiful,</a:t>
                      </a:r>
                      <a:r>
                        <a:rPr lang="en-US" baseline="0" dirty="0" smtClean="0"/>
                        <a:t> legato, intense, and soaring (in the top octave)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Works</a:t>
                      </a:r>
                      <a:r>
                        <a:rPr lang="en-US" baseline="0" dirty="0" smtClean="0"/>
                        <a:t> in almost all melodic situations.</a:t>
                      </a:r>
                    </a:p>
                    <a:p>
                      <a:r>
                        <a:rPr lang="en-US" dirty="0" smtClean="0"/>
                        <a:t>First and second violin sections can play in unison to produce a larger and louder sound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Viola Section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Beautiful, thick, unusual</a:t>
                      </a:r>
                      <a:r>
                        <a:rPr lang="en-US" baseline="0" dirty="0" smtClean="0"/>
                        <a:t>, intense in the top octave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Adds an unusual and different character in solo section and a thickness</a:t>
                      </a:r>
                      <a:r>
                        <a:rPr lang="en-US" baseline="0" dirty="0" smtClean="0"/>
                        <a:t> when used in unison with the violins. Also good for doubling an octave below the violins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Cello Section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Lyrical and warm in the middle range, brilliant and intense in the top octave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Great for</a:t>
                      </a:r>
                      <a:r>
                        <a:rPr lang="en-US" baseline="0" dirty="0" smtClean="0"/>
                        <a:t> use as a solo section that requires a very lyrical or intense feel. Can be used to double viola or violins at the unison, octave, or double octave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41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921" y="395258"/>
            <a:ext cx="8610600" cy="1293028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Orchestral Elements functionality</a:t>
            </a:r>
            <a:endParaRPr lang="id-ID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663250"/>
              </p:ext>
            </p:extLst>
          </p:nvPr>
        </p:nvGraphicFramePr>
        <p:xfrm>
          <a:off x="285225" y="1606495"/>
          <a:ext cx="11643921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358"/>
                <a:gridCol w="3087149"/>
                <a:gridCol w="65434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r>
                        <a:rPr lang="en-US" baseline="0" dirty="0" smtClean="0"/>
                        <a:t> of solo sound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Usage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Flute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Sweet</a:t>
                      </a:r>
                      <a:r>
                        <a:rPr lang="en-US" baseline="0" dirty="0" smtClean="0"/>
                        <a:t> and lyrical; open with a singing quality; tender in soft passage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when a lyrical, singing quality</a:t>
                      </a:r>
                      <a:r>
                        <a:rPr lang="en-US" baseline="0" dirty="0" smtClean="0"/>
                        <a:t> is required. Works well for beautiful melodies and sprightly, active melodies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Oboe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Intense, melancholy, poignant</a:t>
                      </a:r>
                      <a:r>
                        <a:rPr lang="en-US" baseline="0" dirty="0" smtClean="0"/>
                        <a:t>, heartfelt, sad, plaintive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when you need to cut through</a:t>
                      </a:r>
                      <a:r>
                        <a:rPr lang="en-US" baseline="0" dirty="0" smtClean="0"/>
                        <a:t> a background easily (due to its nasal quality). Works especially well with string accompaniment. Melodies with repeated notes are idiomatic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Clarinet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Open, very expressive,</a:t>
                      </a:r>
                      <a:r>
                        <a:rPr lang="en-US" baseline="0" dirty="0" smtClean="0"/>
                        <a:t> intense in the upper range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Works well as a solo instrument in very expressive phrases</a:t>
                      </a:r>
                      <a:r>
                        <a:rPr lang="en-US" baseline="0" dirty="0" smtClean="0"/>
                        <a:t> with long notes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English</a:t>
                      </a:r>
                      <a:r>
                        <a:rPr lang="en-US" baseline="0" dirty="0" smtClean="0"/>
                        <a:t> Horn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Melancholy, thick, plaintive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is similar to oboe though less used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Bassoon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Playful, lyrical, beautiful,</a:t>
                      </a:r>
                      <a:r>
                        <a:rPr lang="en-US" baseline="0" dirty="0" smtClean="0"/>
                        <a:t> and clear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as an unusual instrument</a:t>
                      </a:r>
                      <a:r>
                        <a:rPr lang="en-US" baseline="0" dirty="0" smtClean="0"/>
                        <a:t> for melody that needs to cut through background. Less nasal than oboe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64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921" y="395258"/>
            <a:ext cx="8610600" cy="1293028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Orchestral Elements functionality</a:t>
            </a:r>
            <a:endParaRPr lang="id-ID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54728"/>
              </p:ext>
            </p:extLst>
          </p:nvPr>
        </p:nvGraphicFramePr>
        <p:xfrm>
          <a:off x="285225" y="1606495"/>
          <a:ext cx="11643921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358"/>
                <a:gridCol w="3087149"/>
                <a:gridCol w="65434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r>
                        <a:rPr lang="en-US" baseline="0" dirty="0" smtClean="0"/>
                        <a:t> of solo sound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Usage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French</a:t>
                      </a:r>
                      <a:r>
                        <a:rPr lang="en-US" baseline="0" dirty="0" smtClean="0"/>
                        <a:t> Horn Solo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Introspective,</a:t>
                      </a:r>
                      <a:r>
                        <a:rPr lang="en-US" baseline="0" dirty="0" smtClean="0"/>
                        <a:t> round, incredibly emotional, beautiful, heartfelt; intense at higher octave even in softer dynamics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 for</a:t>
                      </a:r>
                      <a:r>
                        <a:rPr lang="en-US" baseline="0" dirty="0" smtClean="0"/>
                        <a:t> beautiful melodies, also great for secondary melodies and “comments” at the end of primary phrase played by another instrument or section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Trumpet Solo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Introspective</a:t>
                      </a:r>
                      <a:r>
                        <a:rPr lang="en-US" baseline="0" dirty="0" smtClean="0"/>
                        <a:t> and thoughtful in soft dynamics. Stoic in louder passages. Can sound militaristic in proper contexts.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Exciting, creates an</a:t>
                      </a:r>
                      <a:r>
                        <a:rPr lang="en-US" baseline="0" dirty="0" smtClean="0"/>
                        <a:t> anticipatory effect. Use in soft passages cause a pensive or reflective feel. In loud passages it is strong and aggressive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93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921" y="395258"/>
            <a:ext cx="8610600" cy="1293028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Orchestral Elements functionality</a:t>
            </a:r>
            <a:endParaRPr lang="id-ID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973183"/>
              </p:ext>
            </p:extLst>
          </p:nvPr>
        </p:nvGraphicFramePr>
        <p:xfrm>
          <a:off x="285225" y="1751512"/>
          <a:ext cx="11643921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358"/>
                <a:gridCol w="3087149"/>
                <a:gridCol w="65434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r>
                        <a:rPr lang="en-US" baseline="0" dirty="0" smtClean="0"/>
                        <a:t> of solo sound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Usage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French</a:t>
                      </a:r>
                      <a:r>
                        <a:rPr lang="en-US" baseline="0" dirty="0" smtClean="0"/>
                        <a:t> Horn Section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Thick and</a:t>
                      </a:r>
                      <a:r>
                        <a:rPr lang="en-US" baseline="0" dirty="0" smtClean="0"/>
                        <a:t> full in soft dynamics, heroic and incredibly intense in unison, unlike any other sound in orchestra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in soft passages</a:t>
                      </a:r>
                      <a:r>
                        <a:rPr lang="en-US" baseline="0" dirty="0" smtClean="0"/>
                        <a:t> for a quiet but thick melodic line. In unison at loud dynamics, use for very strong lines that can be heard over the entire orchestra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Trumpet Section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Powerful, bold, and exciting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Typically used in louder</a:t>
                      </a:r>
                      <a:r>
                        <a:rPr lang="en-US" baseline="0" dirty="0" smtClean="0"/>
                        <a:t> passages in which they sound intense and powerful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Trombone</a:t>
                      </a:r>
                      <a:r>
                        <a:rPr lang="en-US" baseline="0" dirty="0" smtClean="0"/>
                        <a:t> Section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 and powerful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Often</a:t>
                      </a:r>
                      <a:r>
                        <a:rPr lang="en-US" baseline="0" dirty="0" smtClean="0"/>
                        <a:t> used for long sustained but powerfully articulated melodies below a cacophony of sound above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28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921" y="772762"/>
            <a:ext cx="8610600" cy="1293028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Example of working composition of orchestral elements</a:t>
            </a:r>
            <a:endParaRPr lang="id-ID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83144"/>
              </p:ext>
            </p:extLst>
          </p:nvPr>
        </p:nvGraphicFramePr>
        <p:xfrm>
          <a:off x="2130221" y="2117099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885"/>
                <a:gridCol w="3362781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Primary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Secondary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Tertiary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Violins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Oboe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Violins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Clarinet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Violins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Solo</a:t>
                      </a:r>
                      <a:r>
                        <a:rPr lang="en-US" baseline="0" dirty="0" smtClean="0"/>
                        <a:t> or section French Horns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Trumpet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Violins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Horn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Violins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Flute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Oboe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Strings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Flute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French Horn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Strings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45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2745513"/>
            <a:ext cx="9448800" cy="1004450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ANY Question?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842327"/>
            <a:ext cx="9448800" cy="678874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Let’s Continue…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1371600" y="2313712"/>
            <a:ext cx="9448800" cy="678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That’s about orchestration and composition..</a:t>
            </a:r>
            <a:endParaRPr lang="id-ID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0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879" y="755827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ernard MT Condensed" panose="02050806060905020404" pitchFamily="18" charset="0"/>
              </a:rPr>
              <a:t>Working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with DAW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Sequencing techniques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Effects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Mixing Orchestra</a:t>
            </a:r>
          </a:p>
          <a:p>
            <a:endParaRPr lang="en-US" dirty="0">
              <a:latin typeface="Bernard MT Condensed" panose="020508060609050204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04" y="-598205"/>
            <a:ext cx="8391969" cy="82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879" y="755827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ernard MT Condensed" panose="02050806060905020404" pitchFamily="18" charset="0"/>
              </a:rPr>
              <a:t>Sequencing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techniques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Velocity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Envelope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Volume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Expression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Articulation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Breath (winds &amp; brass)</a:t>
            </a:r>
          </a:p>
          <a:p>
            <a:pPr marL="0" indent="0">
              <a:buNone/>
            </a:pPr>
            <a:endParaRPr lang="en-US" dirty="0">
              <a:latin typeface="Bernard MT Condensed" panose="02050806060905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80" t="975" r="14453" b="-975"/>
          <a:stretch/>
        </p:blipFill>
        <p:spPr>
          <a:xfrm>
            <a:off x="-1333848" y="-533541"/>
            <a:ext cx="9614724" cy="774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5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879" y="755827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ernard MT Condensed" panose="02050806060905020404" pitchFamily="18" charset="0"/>
              </a:rPr>
              <a:t>Effects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Reverb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Delay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Compressor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Limiter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Stereo Shaper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Chorus</a:t>
            </a:r>
          </a:p>
          <a:p>
            <a:pPr marL="0" indent="0">
              <a:buNone/>
            </a:pPr>
            <a:endParaRPr lang="en-US" dirty="0">
              <a:latin typeface="Bernard MT Condensed" panose="020508060609050204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5604" y="-116442"/>
            <a:ext cx="12416040" cy="69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564375"/>
            <a:ext cx="9448800" cy="1004450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And this book…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148" y="1812106"/>
            <a:ext cx="38671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6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879" y="755827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ernard MT Condensed" panose="02050806060905020404" pitchFamily="18" charset="0"/>
              </a:rPr>
              <a:t>Mixing 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Orchestra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Panning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Equalizer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Volume</a:t>
            </a:r>
          </a:p>
          <a:p>
            <a:endParaRPr lang="en-US" dirty="0">
              <a:latin typeface="Bernard MT Condensed" panose="02050806060905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573" y="0"/>
            <a:ext cx="9226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7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2745513"/>
            <a:ext cx="9448800" cy="1004450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ANY Question?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842327"/>
            <a:ext cx="9448800" cy="678874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Let’s Continue…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1371600" y="2313712"/>
            <a:ext cx="9448800" cy="678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That’s about working with DAW..</a:t>
            </a:r>
            <a:endParaRPr lang="id-ID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5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3892260"/>
            <a:ext cx="9448800" cy="1004450"/>
          </a:xfrm>
        </p:spPr>
        <p:txBody>
          <a:bodyPr/>
          <a:lstStyle/>
          <a:p>
            <a:pPr algn="ctr"/>
            <a:r>
              <a:rPr lang="en-US" dirty="0">
                <a:latin typeface="Bernard MT Condensed" panose="02050806060905020404" pitchFamily="18" charset="0"/>
              </a:rPr>
              <a:t>Discord.gg/Bkwux5X</a:t>
            </a:r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951163"/>
            <a:ext cx="7620000" cy="25908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49360"/>
            <a:ext cx="9448800" cy="685800"/>
          </a:xfrm>
        </p:spPr>
        <p:txBody>
          <a:bodyPr/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Music Production Learning Community</a:t>
            </a:r>
            <a:endParaRPr lang="id-ID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1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879" y="755827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ernard MT Condensed" panose="02050806060905020404" pitchFamily="18" charset="0"/>
              </a:rPr>
              <a:t>MPLC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Community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Challenge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Collaboration</a:t>
            </a:r>
          </a:p>
          <a:p>
            <a:endParaRPr lang="en-US" dirty="0">
              <a:latin typeface="Bernard MT Condensed" panose="020508060609050204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3604" y="0"/>
            <a:ext cx="8644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5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71600" y="2351230"/>
            <a:ext cx="9448800" cy="10044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Thank you</a:t>
            </a:r>
            <a:endParaRPr lang="id-ID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355679"/>
            <a:ext cx="9448800" cy="123309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And Don’t </a:t>
            </a:r>
            <a:r>
              <a:rPr lang="en-US" dirty="0">
                <a:latin typeface="Bernard MT Condensed" panose="02050806060905020404" pitchFamily="18" charset="0"/>
              </a:rPr>
              <a:t>Forget</a:t>
            </a:r>
            <a:r>
              <a:rPr lang="en-US" dirty="0" smtClean="0">
                <a:latin typeface="Bernard MT Condensed" panose="02050806060905020404" pitchFamily="18" charset="0"/>
              </a:rPr>
              <a:t>!!</a:t>
            </a:r>
          </a:p>
          <a:p>
            <a:pPr algn="ctr"/>
            <a:r>
              <a:rPr lang="en-US" dirty="0" smtClean="0">
                <a:latin typeface="Bernard MT Condensed" panose="02050806060905020404" pitchFamily="18" charset="0"/>
              </a:rPr>
              <a:t>Sound </a:t>
            </a:r>
            <a:r>
              <a:rPr lang="en-US" dirty="0">
                <a:latin typeface="Bernard MT Condensed" panose="02050806060905020404" pitchFamily="18" charset="0"/>
              </a:rPr>
              <a:t>Design </a:t>
            </a:r>
            <a:r>
              <a:rPr lang="en-US" dirty="0" smtClean="0">
                <a:latin typeface="Bernard MT Condensed" panose="02050806060905020404" pitchFamily="18" charset="0"/>
              </a:rPr>
              <a:t>Class on </a:t>
            </a:r>
            <a:r>
              <a:rPr lang="en-US" dirty="0">
                <a:latin typeface="Bernard MT Condensed" panose="02050806060905020404" pitchFamily="18" charset="0"/>
              </a:rPr>
              <a:t>NEXT WEEK!!</a:t>
            </a:r>
            <a:endParaRPr lang="id-ID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9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What we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err="1" smtClean="0">
                <a:latin typeface="Bernard MT Condensed" panose="02050806060905020404" pitchFamily="18" charset="0"/>
              </a:rPr>
              <a:t>Gonna</a:t>
            </a:r>
            <a:r>
              <a:rPr lang="en-US" dirty="0" smtClean="0">
                <a:latin typeface="Bernard MT Condensed" panose="02050806060905020404" pitchFamily="18" charset="0"/>
              </a:rPr>
              <a:t> Learn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090" y="2057402"/>
            <a:ext cx="3101109" cy="4161284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The Orchestra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Basic Orchestration and Composition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Working With DAW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911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9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551" y="764373"/>
            <a:ext cx="8610600" cy="1293028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The Orchestra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14" y="-11930"/>
            <a:ext cx="8693456" cy="6929637"/>
          </a:xfrm>
        </p:spPr>
      </p:pic>
      <p:sp>
        <p:nvSpPr>
          <p:cNvPr id="8" name="TextBox 7"/>
          <p:cNvSpPr txBox="1"/>
          <p:nvPr/>
        </p:nvSpPr>
        <p:spPr>
          <a:xfrm>
            <a:off x="8746837" y="1696136"/>
            <a:ext cx="3201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Strings</a:t>
            </a:r>
          </a:p>
          <a:p>
            <a:r>
              <a:rPr lang="en-US" dirty="0" smtClean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Woodwinds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Bernard MT Condensed" panose="02050806060905020404" pitchFamily="18" charset="0"/>
            </a:endParaRPr>
          </a:p>
          <a:p>
            <a:r>
              <a:rPr lang="en-US" dirty="0" smtClean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Brass</a:t>
            </a:r>
          </a:p>
          <a:p>
            <a:r>
              <a:rPr lang="en-US" dirty="0" smtClean="0">
                <a:ln w="0"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Percussions</a:t>
            </a:r>
          </a:p>
          <a:p>
            <a:r>
              <a:rPr lang="en-US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Keys</a:t>
            </a:r>
            <a:endParaRPr lang="id-ID" dirty="0">
              <a:ln w="0">
                <a:noFill/>
              </a:ln>
              <a:solidFill>
                <a:schemeClr val="accent6">
                  <a:lumMod val="75000"/>
                </a:schemeClr>
              </a:solidFill>
              <a:latin typeface="Bernard MT Condensed" panose="02050806060905020404" pitchFamily="18" charset="0"/>
            </a:endParaRPr>
          </a:p>
          <a:p>
            <a:endParaRPr lang="id-ID" dirty="0"/>
          </a:p>
        </p:txBody>
      </p:sp>
      <p:sp>
        <p:nvSpPr>
          <p:cNvPr id="12" name="Freeform 11"/>
          <p:cNvSpPr/>
          <p:nvPr/>
        </p:nvSpPr>
        <p:spPr>
          <a:xfrm>
            <a:off x="378822" y="3470051"/>
            <a:ext cx="8314800" cy="3543148"/>
          </a:xfrm>
          <a:custGeom>
            <a:avLst/>
            <a:gdLst>
              <a:gd name="connsiteX0" fmla="*/ 0 w 8372212"/>
              <a:gd name="connsiteY0" fmla="*/ 3322041 h 3540154"/>
              <a:gd name="connsiteX1" fmla="*/ 260058 w 8372212"/>
              <a:gd name="connsiteY1" fmla="*/ 2399252 h 3540154"/>
              <a:gd name="connsiteX2" fmla="*/ 1174458 w 8372212"/>
              <a:gd name="connsiteY2" fmla="*/ 1409351 h 3540154"/>
              <a:gd name="connsiteX3" fmla="*/ 2239860 w 8372212"/>
              <a:gd name="connsiteY3" fmla="*/ 704675 h 3540154"/>
              <a:gd name="connsiteX4" fmla="*/ 3707933 w 8372212"/>
              <a:gd name="connsiteY4" fmla="*/ 251670 h 3540154"/>
              <a:gd name="connsiteX5" fmla="*/ 4731390 w 8372212"/>
              <a:gd name="connsiteY5" fmla="*/ 251670 h 3540154"/>
              <a:gd name="connsiteX6" fmla="*/ 5914238 w 8372212"/>
              <a:gd name="connsiteY6" fmla="*/ 545285 h 3540154"/>
              <a:gd name="connsiteX7" fmla="*/ 6535023 w 8372212"/>
              <a:gd name="connsiteY7" fmla="*/ 796954 h 3540154"/>
              <a:gd name="connsiteX8" fmla="*/ 6669247 w 8372212"/>
              <a:gd name="connsiteY8" fmla="*/ 520118 h 3540154"/>
              <a:gd name="connsiteX9" fmla="*/ 7365533 w 8372212"/>
              <a:gd name="connsiteY9" fmla="*/ 0 h 3540154"/>
              <a:gd name="connsiteX10" fmla="*/ 8078598 w 8372212"/>
              <a:gd name="connsiteY10" fmla="*/ 1686187 h 3540154"/>
              <a:gd name="connsiteX11" fmla="*/ 8212822 w 8372212"/>
              <a:gd name="connsiteY11" fmla="*/ 2441197 h 3540154"/>
              <a:gd name="connsiteX12" fmla="*/ 8372212 w 8372212"/>
              <a:gd name="connsiteY12" fmla="*/ 3414319 h 3540154"/>
              <a:gd name="connsiteX13" fmla="*/ 5394121 w 8372212"/>
              <a:gd name="connsiteY13" fmla="*/ 3498209 h 3540154"/>
              <a:gd name="connsiteX14" fmla="*/ 5335398 w 8372212"/>
              <a:gd name="connsiteY14" fmla="*/ 2969703 h 3540154"/>
              <a:gd name="connsiteX15" fmla="*/ 5050172 w 8372212"/>
              <a:gd name="connsiteY15" fmla="*/ 2374085 h 3540154"/>
              <a:gd name="connsiteX16" fmla="*/ 4278385 w 8372212"/>
              <a:gd name="connsiteY16" fmla="*/ 2114026 h 3540154"/>
              <a:gd name="connsiteX17" fmla="*/ 3716322 w 8372212"/>
              <a:gd name="connsiteY17" fmla="*/ 2248250 h 3540154"/>
              <a:gd name="connsiteX18" fmla="*/ 3296873 w 8372212"/>
              <a:gd name="connsiteY18" fmla="*/ 2508308 h 3540154"/>
              <a:gd name="connsiteX19" fmla="*/ 2952924 w 8372212"/>
              <a:gd name="connsiteY19" fmla="*/ 3439486 h 3540154"/>
              <a:gd name="connsiteX20" fmla="*/ 1602297 w 8372212"/>
              <a:gd name="connsiteY20" fmla="*/ 3540154 h 3540154"/>
              <a:gd name="connsiteX21" fmla="*/ 0 w 8372212"/>
              <a:gd name="connsiteY21" fmla="*/ 3322041 h 354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372212" h="3540154">
                <a:moveTo>
                  <a:pt x="0" y="3322041"/>
                </a:moveTo>
                <a:lnTo>
                  <a:pt x="260058" y="2399252"/>
                </a:lnTo>
                <a:lnTo>
                  <a:pt x="1174458" y="1409351"/>
                </a:lnTo>
                <a:lnTo>
                  <a:pt x="2239860" y="704675"/>
                </a:lnTo>
                <a:lnTo>
                  <a:pt x="3707933" y="251670"/>
                </a:lnTo>
                <a:lnTo>
                  <a:pt x="4731390" y="251670"/>
                </a:lnTo>
                <a:lnTo>
                  <a:pt x="5914238" y="545285"/>
                </a:lnTo>
                <a:lnTo>
                  <a:pt x="6535023" y="796954"/>
                </a:lnTo>
                <a:lnTo>
                  <a:pt x="6669247" y="520118"/>
                </a:lnTo>
                <a:lnTo>
                  <a:pt x="7365533" y="0"/>
                </a:lnTo>
                <a:lnTo>
                  <a:pt x="8078598" y="1686187"/>
                </a:lnTo>
                <a:lnTo>
                  <a:pt x="8212822" y="2441197"/>
                </a:lnTo>
                <a:lnTo>
                  <a:pt x="8372212" y="3414319"/>
                </a:lnTo>
                <a:lnTo>
                  <a:pt x="5394121" y="3498209"/>
                </a:lnTo>
                <a:lnTo>
                  <a:pt x="5335398" y="2969703"/>
                </a:lnTo>
                <a:lnTo>
                  <a:pt x="5050172" y="2374085"/>
                </a:lnTo>
                <a:lnTo>
                  <a:pt x="4278385" y="2114026"/>
                </a:lnTo>
                <a:lnTo>
                  <a:pt x="3716322" y="2248250"/>
                </a:lnTo>
                <a:lnTo>
                  <a:pt x="3296873" y="2508308"/>
                </a:lnTo>
                <a:lnTo>
                  <a:pt x="2952924" y="3439486"/>
                </a:lnTo>
                <a:lnTo>
                  <a:pt x="1602297" y="3540154"/>
                </a:lnTo>
                <a:lnTo>
                  <a:pt x="0" y="3322041"/>
                </a:lnTo>
                <a:close/>
              </a:path>
            </a:pathLst>
          </a:cu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Freeform 12"/>
          <p:cNvSpPr/>
          <p:nvPr/>
        </p:nvSpPr>
        <p:spPr>
          <a:xfrm>
            <a:off x="1904503" y="2019306"/>
            <a:ext cx="5944119" cy="2089183"/>
          </a:xfrm>
          <a:custGeom>
            <a:avLst/>
            <a:gdLst>
              <a:gd name="connsiteX0" fmla="*/ 1034472 w 5985163"/>
              <a:gd name="connsiteY0" fmla="*/ 1930400 h 2087418"/>
              <a:gd name="connsiteX1" fmla="*/ 628072 w 5985163"/>
              <a:gd name="connsiteY1" fmla="*/ 1339273 h 2087418"/>
              <a:gd name="connsiteX2" fmla="*/ 295563 w 5985163"/>
              <a:gd name="connsiteY2" fmla="*/ 1283854 h 2087418"/>
              <a:gd name="connsiteX3" fmla="*/ 0 w 5985163"/>
              <a:gd name="connsiteY3" fmla="*/ 738909 h 2087418"/>
              <a:gd name="connsiteX4" fmla="*/ 1052945 w 5985163"/>
              <a:gd name="connsiteY4" fmla="*/ 221673 h 2087418"/>
              <a:gd name="connsiteX5" fmla="*/ 1597890 w 5985163"/>
              <a:gd name="connsiteY5" fmla="*/ 212436 h 2087418"/>
              <a:gd name="connsiteX6" fmla="*/ 1856509 w 5985163"/>
              <a:gd name="connsiteY6" fmla="*/ 83127 h 2087418"/>
              <a:gd name="connsiteX7" fmla="*/ 2678545 w 5985163"/>
              <a:gd name="connsiteY7" fmla="*/ 221673 h 2087418"/>
              <a:gd name="connsiteX8" fmla="*/ 3648363 w 5985163"/>
              <a:gd name="connsiteY8" fmla="*/ 0 h 2087418"/>
              <a:gd name="connsiteX9" fmla="*/ 4137890 w 5985163"/>
              <a:gd name="connsiteY9" fmla="*/ 230909 h 2087418"/>
              <a:gd name="connsiteX10" fmla="*/ 4544290 w 5985163"/>
              <a:gd name="connsiteY10" fmla="*/ 175491 h 2087418"/>
              <a:gd name="connsiteX11" fmla="*/ 4839854 w 5985163"/>
              <a:gd name="connsiteY11" fmla="*/ 424873 h 2087418"/>
              <a:gd name="connsiteX12" fmla="*/ 5172363 w 5985163"/>
              <a:gd name="connsiteY12" fmla="*/ 332509 h 2087418"/>
              <a:gd name="connsiteX13" fmla="*/ 5458690 w 5985163"/>
              <a:gd name="connsiteY13" fmla="*/ 674254 h 2087418"/>
              <a:gd name="connsiteX14" fmla="*/ 5985163 w 5985163"/>
              <a:gd name="connsiteY14" fmla="*/ 1016000 h 2087418"/>
              <a:gd name="connsiteX15" fmla="*/ 4821381 w 5985163"/>
              <a:gd name="connsiteY15" fmla="*/ 2087418 h 2087418"/>
              <a:gd name="connsiteX16" fmla="*/ 3814618 w 5985163"/>
              <a:gd name="connsiteY16" fmla="*/ 1782618 h 2087418"/>
              <a:gd name="connsiteX17" fmla="*/ 3362036 w 5985163"/>
              <a:gd name="connsiteY17" fmla="*/ 1671782 h 2087418"/>
              <a:gd name="connsiteX18" fmla="*/ 2733963 w 5985163"/>
              <a:gd name="connsiteY18" fmla="*/ 1588654 h 2087418"/>
              <a:gd name="connsiteX19" fmla="*/ 2032000 w 5985163"/>
              <a:gd name="connsiteY19" fmla="*/ 1671782 h 2087418"/>
              <a:gd name="connsiteX20" fmla="*/ 1034472 w 5985163"/>
              <a:gd name="connsiteY20" fmla="*/ 1930400 h 208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85163" h="2087418">
                <a:moveTo>
                  <a:pt x="1034472" y="1930400"/>
                </a:moveTo>
                <a:lnTo>
                  <a:pt x="628072" y="1339273"/>
                </a:lnTo>
                <a:lnTo>
                  <a:pt x="295563" y="1283854"/>
                </a:lnTo>
                <a:lnTo>
                  <a:pt x="0" y="738909"/>
                </a:lnTo>
                <a:lnTo>
                  <a:pt x="1052945" y="221673"/>
                </a:lnTo>
                <a:lnTo>
                  <a:pt x="1597890" y="212436"/>
                </a:lnTo>
                <a:lnTo>
                  <a:pt x="1856509" y="83127"/>
                </a:lnTo>
                <a:lnTo>
                  <a:pt x="2678545" y="221673"/>
                </a:lnTo>
                <a:lnTo>
                  <a:pt x="3648363" y="0"/>
                </a:lnTo>
                <a:lnTo>
                  <a:pt x="4137890" y="230909"/>
                </a:lnTo>
                <a:lnTo>
                  <a:pt x="4544290" y="175491"/>
                </a:lnTo>
                <a:lnTo>
                  <a:pt x="4839854" y="424873"/>
                </a:lnTo>
                <a:lnTo>
                  <a:pt x="5172363" y="332509"/>
                </a:lnTo>
                <a:lnTo>
                  <a:pt x="5458690" y="674254"/>
                </a:lnTo>
                <a:lnTo>
                  <a:pt x="5985163" y="1016000"/>
                </a:lnTo>
                <a:lnTo>
                  <a:pt x="4821381" y="2087418"/>
                </a:lnTo>
                <a:lnTo>
                  <a:pt x="3814618" y="1782618"/>
                </a:lnTo>
                <a:lnTo>
                  <a:pt x="3362036" y="1671782"/>
                </a:lnTo>
                <a:lnTo>
                  <a:pt x="2733963" y="1588654"/>
                </a:lnTo>
                <a:lnTo>
                  <a:pt x="2032000" y="1671782"/>
                </a:lnTo>
                <a:lnTo>
                  <a:pt x="1034472" y="1930400"/>
                </a:lnTo>
                <a:close/>
              </a:path>
            </a:pathLst>
          </a:custGeom>
          <a:solidFill>
            <a:schemeClr val="accent4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Freeform 13"/>
          <p:cNvSpPr/>
          <p:nvPr/>
        </p:nvSpPr>
        <p:spPr>
          <a:xfrm>
            <a:off x="1493869" y="1327112"/>
            <a:ext cx="6668789" cy="1460578"/>
          </a:xfrm>
          <a:custGeom>
            <a:avLst/>
            <a:gdLst>
              <a:gd name="connsiteX0" fmla="*/ 0 w 6714837"/>
              <a:gd name="connsiteY0" fmla="*/ 794327 h 1459345"/>
              <a:gd name="connsiteX1" fmla="*/ 591127 w 6714837"/>
              <a:gd name="connsiteY1" fmla="*/ 369454 h 1459345"/>
              <a:gd name="connsiteX2" fmla="*/ 1939637 w 6714837"/>
              <a:gd name="connsiteY2" fmla="*/ 138545 h 1459345"/>
              <a:gd name="connsiteX3" fmla="*/ 2207491 w 6714837"/>
              <a:gd name="connsiteY3" fmla="*/ 9236 h 1459345"/>
              <a:gd name="connsiteX4" fmla="*/ 3232727 w 6714837"/>
              <a:gd name="connsiteY4" fmla="*/ 9236 h 1459345"/>
              <a:gd name="connsiteX5" fmla="*/ 4396509 w 6714837"/>
              <a:gd name="connsiteY5" fmla="*/ 0 h 1459345"/>
              <a:gd name="connsiteX6" fmla="*/ 6714837 w 6714837"/>
              <a:gd name="connsiteY6" fmla="*/ 646545 h 1459345"/>
              <a:gd name="connsiteX7" fmla="*/ 6326909 w 6714837"/>
              <a:gd name="connsiteY7" fmla="*/ 1311563 h 1459345"/>
              <a:gd name="connsiteX8" fmla="*/ 6068291 w 6714837"/>
              <a:gd name="connsiteY8" fmla="*/ 1459345 h 1459345"/>
              <a:gd name="connsiteX9" fmla="*/ 5569527 w 6714837"/>
              <a:gd name="connsiteY9" fmla="*/ 1089891 h 1459345"/>
              <a:gd name="connsiteX10" fmla="*/ 4913746 w 6714837"/>
              <a:gd name="connsiteY10" fmla="*/ 868218 h 1459345"/>
              <a:gd name="connsiteX11" fmla="*/ 3805382 w 6714837"/>
              <a:gd name="connsiteY11" fmla="*/ 748145 h 1459345"/>
              <a:gd name="connsiteX12" fmla="*/ 3121891 w 6714837"/>
              <a:gd name="connsiteY12" fmla="*/ 729672 h 1459345"/>
              <a:gd name="connsiteX13" fmla="*/ 2124364 w 6714837"/>
              <a:gd name="connsiteY13" fmla="*/ 822036 h 1459345"/>
              <a:gd name="connsiteX14" fmla="*/ 1302327 w 6714837"/>
              <a:gd name="connsiteY14" fmla="*/ 942109 h 1459345"/>
              <a:gd name="connsiteX15" fmla="*/ 332509 w 6714837"/>
              <a:gd name="connsiteY15" fmla="*/ 1302327 h 1459345"/>
              <a:gd name="connsiteX16" fmla="*/ 0 w 6714837"/>
              <a:gd name="connsiteY16" fmla="*/ 794327 h 145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14837" h="1459345">
                <a:moveTo>
                  <a:pt x="0" y="794327"/>
                </a:moveTo>
                <a:lnTo>
                  <a:pt x="591127" y="369454"/>
                </a:lnTo>
                <a:lnTo>
                  <a:pt x="1939637" y="138545"/>
                </a:lnTo>
                <a:lnTo>
                  <a:pt x="2207491" y="9236"/>
                </a:lnTo>
                <a:lnTo>
                  <a:pt x="3232727" y="9236"/>
                </a:lnTo>
                <a:lnTo>
                  <a:pt x="4396509" y="0"/>
                </a:lnTo>
                <a:lnTo>
                  <a:pt x="6714837" y="646545"/>
                </a:lnTo>
                <a:lnTo>
                  <a:pt x="6326909" y="1311563"/>
                </a:lnTo>
                <a:lnTo>
                  <a:pt x="6068291" y="1459345"/>
                </a:lnTo>
                <a:lnTo>
                  <a:pt x="5569527" y="1089891"/>
                </a:lnTo>
                <a:lnTo>
                  <a:pt x="4913746" y="868218"/>
                </a:lnTo>
                <a:lnTo>
                  <a:pt x="3805382" y="748145"/>
                </a:lnTo>
                <a:lnTo>
                  <a:pt x="3121891" y="729672"/>
                </a:lnTo>
                <a:lnTo>
                  <a:pt x="2124364" y="822036"/>
                </a:lnTo>
                <a:lnTo>
                  <a:pt x="1302327" y="942109"/>
                </a:lnTo>
                <a:lnTo>
                  <a:pt x="332509" y="1302327"/>
                </a:lnTo>
                <a:lnTo>
                  <a:pt x="0" y="794327"/>
                </a:lnTo>
                <a:close/>
              </a:path>
            </a:pathLst>
          </a:cu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Freeform 14"/>
          <p:cNvSpPr/>
          <p:nvPr/>
        </p:nvSpPr>
        <p:spPr>
          <a:xfrm>
            <a:off x="1045531" y="-77373"/>
            <a:ext cx="7283382" cy="2116918"/>
          </a:xfrm>
          <a:custGeom>
            <a:avLst/>
            <a:gdLst>
              <a:gd name="connsiteX0" fmla="*/ 0 w 7333673"/>
              <a:gd name="connsiteY0" fmla="*/ 794328 h 2115128"/>
              <a:gd name="connsiteX1" fmla="*/ 979055 w 7333673"/>
              <a:gd name="connsiteY1" fmla="*/ 415637 h 2115128"/>
              <a:gd name="connsiteX2" fmla="*/ 3990109 w 7333673"/>
              <a:gd name="connsiteY2" fmla="*/ 193964 h 2115128"/>
              <a:gd name="connsiteX3" fmla="*/ 4562764 w 7333673"/>
              <a:gd name="connsiteY3" fmla="*/ 18473 h 2115128"/>
              <a:gd name="connsiteX4" fmla="*/ 6234546 w 7333673"/>
              <a:gd name="connsiteY4" fmla="*/ 0 h 2115128"/>
              <a:gd name="connsiteX5" fmla="*/ 7333673 w 7333673"/>
              <a:gd name="connsiteY5" fmla="*/ 1468582 h 2115128"/>
              <a:gd name="connsiteX6" fmla="*/ 6761019 w 7333673"/>
              <a:gd name="connsiteY6" fmla="*/ 1995055 h 2115128"/>
              <a:gd name="connsiteX7" fmla="*/ 5347855 w 7333673"/>
              <a:gd name="connsiteY7" fmla="*/ 1570182 h 2115128"/>
              <a:gd name="connsiteX8" fmla="*/ 4701309 w 7333673"/>
              <a:gd name="connsiteY8" fmla="*/ 1459346 h 2115128"/>
              <a:gd name="connsiteX9" fmla="*/ 3574473 w 7333673"/>
              <a:gd name="connsiteY9" fmla="*/ 1403928 h 2115128"/>
              <a:gd name="connsiteX10" fmla="*/ 2678546 w 7333673"/>
              <a:gd name="connsiteY10" fmla="*/ 1450109 h 2115128"/>
              <a:gd name="connsiteX11" fmla="*/ 1699491 w 7333673"/>
              <a:gd name="connsiteY11" fmla="*/ 1653309 h 2115128"/>
              <a:gd name="connsiteX12" fmla="*/ 424873 w 7333673"/>
              <a:gd name="connsiteY12" fmla="*/ 2115128 h 2115128"/>
              <a:gd name="connsiteX13" fmla="*/ 55419 w 7333673"/>
              <a:gd name="connsiteY13" fmla="*/ 1524000 h 2115128"/>
              <a:gd name="connsiteX14" fmla="*/ 0 w 7333673"/>
              <a:gd name="connsiteY14" fmla="*/ 794328 h 211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3673" h="2115128">
                <a:moveTo>
                  <a:pt x="0" y="794328"/>
                </a:moveTo>
                <a:lnTo>
                  <a:pt x="979055" y="415637"/>
                </a:lnTo>
                <a:lnTo>
                  <a:pt x="3990109" y="193964"/>
                </a:lnTo>
                <a:lnTo>
                  <a:pt x="4562764" y="18473"/>
                </a:lnTo>
                <a:lnTo>
                  <a:pt x="6234546" y="0"/>
                </a:lnTo>
                <a:lnTo>
                  <a:pt x="7333673" y="1468582"/>
                </a:lnTo>
                <a:lnTo>
                  <a:pt x="6761019" y="1995055"/>
                </a:lnTo>
                <a:lnTo>
                  <a:pt x="5347855" y="1570182"/>
                </a:lnTo>
                <a:lnTo>
                  <a:pt x="4701309" y="1459346"/>
                </a:lnTo>
                <a:lnTo>
                  <a:pt x="3574473" y="1403928"/>
                </a:lnTo>
                <a:lnTo>
                  <a:pt x="2678546" y="1450109"/>
                </a:lnTo>
                <a:lnTo>
                  <a:pt x="1699491" y="1653309"/>
                </a:lnTo>
                <a:lnTo>
                  <a:pt x="424873" y="2115128"/>
                </a:lnTo>
                <a:lnTo>
                  <a:pt x="55419" y="1524000"/>
                </a:lnTo>
                <a:lnTo>
                  <a:pt x="0" y="794328"/>
                </a:lnTo>
                <a:close/>
              </a:path>
            </a:pathLst>
          </a:custGeom>
          <a:solidFill>
            <a:schemeClr val="accent6">
              <a:alpha val="47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Freeform 16"/>
          <p:cNvSpPr/>
          <p:nvPr/>
        </p:nvSpPr>
        <p:spPr>
          <a:xfrm>
            <a:off x="-257717" y="2462097"/>
            <a:ext cx="3137175" cy="2745519"/>
          </a:xfrm>
          <a:custGeom>
            <a:avLst/>
            <a:gdLst>
              <a:gd name="connsiteX0" fmla="*/ 0 w 3158837"/>
              <a:gd name="connsiteY0" fmla="*/ 1191491 h 2743200"/>
              <a:gd name="connsiteX1" fmla="*/ 1136073 w 3158837"/>
              <a:gd name="connsiteY1" fmla="*/ 572655 h 2743200"/>
              <a:gd name="connsiteX2" fmla="*/ 1782618 w 3158837"/>
              <a:gd name="connsiteY2" fmla="*/ 452582 h 2743200"/>
              <a:gd name="connsiteX3" fmla="*/ 2623127 w 3158837"/>
              <a:gd name="connsiteY3" fmla="*/ 0 h 2743200"/>
              <a:gd name="connsiteX4" fmla="*/ 2863273 w 3158837"/>
              <a:gd name="connsiteY4" fmla="*/ 27709 h 2743200"/>
              <a:gd name="connsiteX5" fmla="*/ 2817091 w 3158837"/>
              <a:gd name="connsiteY5" fmla="*/ 951346 h 2743200"/>
              <a:gd name="connsiteX6" fmla="*/ 3158837 w 3158837"/>
              <a:gd name="connsiteY6" fmla="*/ 1468582 h 2743200"/>
              <a:gd name="connsiteX7" fmla="*/ 2466109 w 3158837"/>
              <a:gd name="connsiteY7" fmla="*/ 1828800 h 2743200"/>
              <a:gd name="connsiteX8" fmla="*/ 1893455 w 3158837"/>
              <a:gd name="connsiteY8" fmla="*/ 2189019 h 2743200"/>
              <a:gd name="connsiteX9" fmla="*/ 1293091 w 3158837"/>
              <a:gd name="connsiteY9" fmla="*/ 2743200 h 2743200"/>
              <a:gd name="connsiteX10" fmla="*/ 55418 w 3158837"/>
              <a:gd name="connsiteY10" fmla="*/ 2179782 h 2743200"/>
              <a:gd name="connsiteX11" fmla="*/ 55418 w 3158837"/>
              <a:gd name="connsiteY11" fmla="*/ 1985819 h 2743200"/>
              <a:gd name="connsiteX12" fmla="*/ 0 w 3158837"/>
              <a:gd name="connsiteY12" fmla="*/ 1191491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58837" h="2743200">
                <a:moveTo>
                  <a:pt x="0" y="1191491"/>
                </a:moveTo>
                <a:lnTo>
                  <a:pt x="1136073" y="572655"/>
                </a:lnTo>
                <a:lnTo>
                  <a:pt x="1782618" y="452582"/>
                </a:lnTo>
                <a:lnTo>
                  <a:pt x="2623127" y="0"/>
                </a:lnTo>
                <a:lnTo>
                  <a:pt x="2863273" y="27709"/>
                </a:lnTo>
                <a:lnTo>
                  <a:pt x="2817091" y="951346"/>
                </a:lnTo>
                <a:lnTo>
                  <a:pt x="3158837" y="1468582"/>
                </a:lnTo>
                <a:lnTo>
                  <a:pt x="2466109" y="1828800"/>
                </a:lnTo>
                <a:lnTo>
                  <a:pt x="1893455" y="2189019"/>
                </a:lnTo>
                <a:lnTo>
                  <a:pt x="1293091" y="2743200"/>
                </a:lnTo>
                <a:lnTo>
                  <a:pt x="55418" y="2179782"/>
                </a:lnTo>
                <a:lnTo>
                  <a:pt x="55418" y="1985819"/>
                </a:lnTo>
                <a:lnTo>
                  <a:pt x="0" y="1191491"/>
                </a:lnTo>
                <a:close/>
              </a:path>
            </a:pathLst>
          </a:custGeom>
          <a:solidFill>
            <a:schemeClr val="tx2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608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Strings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090" y="2057402"/>
            <a:ext cx="3101109" cy="4161284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Violin I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Violin II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Viola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Cello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Double Bass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t="4983" r="5046" b="61752"/>
          <a:stretch/>
        </p:blipFill>
        <p:spPr>
          <a:xfrm>
            <a:off x="168444" y="4747090"/>
            <a:ext cx="7821011" cy="18938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5" y="223992"/>
            <a:ext cx="7821010" cy="50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4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Strings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articulation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Sustain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Staccato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Pizzicato</a:t>
            </a:r>
          </a:p>
          <a:p>
            <a:r>
              <a:rPr lang="en-US" dirty="0" err="1" smtClean="0">
                <a:latin typeface="Bernard MT Condensed" panose="02050806060905020404" pitchFamily="18" charset="0"/>
              </a:rPr>
              <a:t>Marcato</a:t>
            </a:r>
            <a:endParaRPr lang="en-US" dirty="0" smtClean="0">
              <a:latin typeface="Bernard MT Condensed" panose="02050806060905020404" pitchFamily="18" charset="0"/>
            </a:endParaRPr>
          </a:p>
          <a:p>
            <a:r>
              <a:rPr lang="en-US" dirty="0" smtClean="0">
                <a:latin typeface="Bernard MT Condensed" panose="02050806060905020404" pitchFamily="18" charset="0"/>
              </a:rPr>
              <a:t>Legato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Tremolo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29"/>
            <a:ext cx="8138068" cy="6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Woodwinds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5090" y="2057402"/>
            <a:ext cx="3101109" cy="4161284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Flute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Oboe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Clarinet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Recorder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Saxophone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b="51785"/>
          <a:stretch/>
        </p:blipFill>
        <p:spPr>
          <a:xfrm>
            <a:off x="192736" y="3670158"/>
            <a:ext cx="8119992" cy="2425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6" y="662511"/>
            <a:ext cx="8119992" cy="34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woodwinds</a:t>
            </a:r>
            <a:br>
              <a:rPr lang="en-US" dirty="0" smtClean="0">
                <a:latin typeface="Bernard MT Condensed" panose="02050806060905020404" pitchFamily="18" charset="0"/>
              </a:rPr>
            </a:br>
            <a:r>
              <a:rPr lang="en-US" dirty="0" smtClean="0">
                <a:latin typeface="Bernard MT Condensed" panose="02050806060905020404" pitchFamily="18" charset="0"/>
              </a:rPr>
              <a:t>articulation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0436" y="2194560"/>
            <a:ext cx="3165764" cy="4024125"/>
          </a:xfrm>
        </p:spPr>
        <p:txBody>
          <a:bodyPr/>
          <a:lstStyle/>
          <a:p>
            <a:r>
              <a:rPr lang="en-US" dirty="0" smtClean="0">
                <a:latin typeface="Bernard MT Condensed" panose="02050806060905020404" pitchFamily="18" charset="0"/>
              </a:rPr>
              <a:t>Sustain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Staccato</a:t>
            </a:r>
          </a:p>
          <a:p>
            <a:r>
              <a:rPr lang="en-US" dirty="0" err="1" smtClean="0">
                <a:latin typeface="Bernard MT Condensed" panose="02050806060905020404" pitchFamily="18" charset="0"/>
              </a:rPr>
              <a:t>Marcato</a:t>
            </a:r>
            <a:endParaRPr lang="en-US" dirty="0" smtClean="0">
              <a:latin typeface="Bernard MT Condensed" panose="02050806060905020404" pitchFamily="18" charset="0"/>
            </a:endParaRPr>
          </a:p>
          <a:p>
            <a:r>
              <a:rPr lang="en-US" dirty="0" smtClean="0">
                <a:latin typeface="Bernard MT Condensed" panose="02050806060905020404" pitchFamily="18" charset="0"/>
              </a:rPr>
              <a:t>Legato</a:t>
            </a:r>
          </a:p>
          <a:p>
            <a:r>
              <a:rPr lang="en-US" dirty="0" smtClean="0">
                <a:latin typeface="Bernard MT Condensed" panose="02050806060905020404" pitchFamily="18" charset="0"/>
              </a:rPr>
              <a:t>Vibrato</a:t>
            </a:r>
            <a:endParaRPr lang="id-ID" dirty="0">
              <a:latin typeface="Bernard MT Condensed" panose="02050806060905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990" y="0"/>
            <a:ext cx="10373590" cy="69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883</TotalTime>
  <Words>786</Words>
  <Application>Microsoft Office PowerPoint</Application>
  <PresentationFormat>Widescreen</PresentationFormat>
  <Paragraphs>220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Bernard MT Condensed</vt:lpstr>
      <vt:lpstr>Century Gothic</vt:lpstr>
      <vt:lpstr>Vapor Trail</vt:lpstr>
      <vt:lpstr> Introduction to ORCHESTRATION</vt:lpstr>
      <vt:lpstr>Disclaimer!!</vt:lpstr>
      <vt:lpstr>And this book…</vt:lpstr>
      <vt:lpstr>What we Gonna Learn</vt:lpstr>
      <vt:lpstr>The Orchestra</vt:lpstr>
      <vt:lpstr>Strings</vt:lpstr>
      <vt:lpstr>Strings articulation</vt:lpstr>
      <vt:lpstr>Woodwinds</vt:lpstr>
      <vt:lpstr>woodwinds articulation</vt:lpstr>
      <vt:lpstr>Brass</vt:lpstr>
      <vt:lpstr>Brass articulation</vt:lpstr>
      <vt:lpstr>Percussion</vt:lpstr>
      <vt:lpstr>Percussion articulation</vt:lpstr>
      <vt:lpstr>Keys</vt:lpstr>
      <vt:lpstr>Keys articulation</vt:lpstr>
      <vt:lpstr>ANY Question?</vt:lpstr>
      <vt:lpstr>Basic Orchestration and Composition</vt:lpstr>
      <vt:lpstr>Duality of orchestral composing</vt:lpstr>
      <vt:lpstr>Orchestral Composition Elements</vt:lpstr>
      <vt:lpstr>Orchestral Elements functionality</vt:lpstr>
      <vt:lpstr>Orchestral Elements functionality</vt:lpstr>
      <vt:lpstr>Orchestral Elements functionality</vt:lpstr>
      <vt:lpstr>Orchestral Elements functionality</vt:lpstr>
      <vt:lpstr>Orchestral Elements functionality</vt:lpstr>
      <vt:lpstr>Example of working composition of orchestral elements</vt:lpstr>
      <vt:lpstr>ANY Question?</vt:lpstr>
      <vt:lpstr>Working with DAW</vt:lpstr>
      <vt:lpstr>Sequencing techniques</vt:lpstr>
      <vt:lpstr>Effects</vt:lpstr>
      <vt:lpstr>Mixing  Orchestra</vt:lpstr>
      <vt:lpstr>ANY Question?</vt:lpstr>
      <vt:lpstr>Discord.gg/Bkwux5X</vt:lpstr>
      <vt:lpstr>MPLC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ORCHESTRATION</dc:title>
  <dc:creator>TOMY IRAWAN</dc:creator>
  <cp:lastModifiedBy>TOMY IRAWAN</cp:lastModifiedBy>
  <cp:revision>46</cp:revision>
  <dcterms:created xsi:type="dcterms:W3CDTF">2017-11-26T11:45:29Z</dcterms:created>
  <dcterms:modified xsi:type="dcterms:W3CDTF">2017-12-15T08:56:16Z</dcterms:modified>
</cp:coreProperties>
</file>